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5"/>
  </p:notesMasterIdLst>
  <p:handoutMasterIdLst>
    <p:handoutMasterId r:id="rId36"/>
  </p:handoutMasterIdLst>
  <p:sldIdLst>
    <p:sldId id="329" r:id="rId4"/>
    <p:sldId id="332" r:id="rId5"/>
    <p:sldId id="331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76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7" r:id="rId24"/>
    <p:sldId id="372" r:id="rId25"/>
    <p:sldId id="378" r:id="rId26"/>
    <p:sldId id="379" r:id="rId27"/>
    <p:sldId id="380" r:id="rId28"/>
    <p:sldId id="381" r:id="rId29"/>
    <p:sldId id="382" r:id="rId30"/>
    <p:sldId id="383" r:id="rId31"/>
    <p:sldId id="385" r:id="rId32"/>
    <p:sldId id="384" r:id="rId33"/>
    <p:sldId id="39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68A"/>
    <a:srgbClr val="B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632" y="92"/>
      </p:cViewPr>
      <p:guideLst>
        <p:guide orient="horz" pos="2205"/>
        <p:guide pos="38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2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l="48514" t="47011" b="-2"/>
          <a:stretch>
            <a:fillRect/>
          </a:stretch>
        </p:blipFill>
        <p:spPr>
          <a:xfrm>
            <a:off x="-26987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8.xml"/><Relationship Id="rId3" Type="http://schemas.openxmlformats.org/officeDocument/2006/relationships/image" Target="../media/image21.png"/><Relationship Id="rId2" Type="http://schemas.openxmlformats.org/officeDocument/2006/relationships/tags" Target="../tags/tag7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2"/>
          <p:cNvGrpSpPr/>
          <p:nvPr/>
        </p:nvGrpSpPr>
        <p:grpSpPr>
          <a:xfrm>
            <a:off x="4097338" y="4797425"/>
            <a:ext cx="3798887" cy="887413"/>
            <a:chOff x="4996875" y="3675432"/>
            <a:chExt cx="2198252" cy="459640"/>
          </a:xfrm>
        </p:grpSpPr>
        <p:sp>
          <p:nvSpPr>
            <p:cNvPr id="4" name="矩形: 圆角 34"/>
            <p:cNvSpPr/>
            <p:nvPr/>
          </p:nvSpPr>
          <p:spPr>
            <a:xfrm>
              <a:off x="5242560" y="3675432"/>
              <a:ext cx="1706882" cy="4596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3FFFC"/>
                </a:gs>
                <a:gs pos="70000">
                  <a:srgbClr val="33FFF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itchFamily="18" charset="-122"/>
                <a:ea typeface="思源宋体 CN" pitchFamily="18" charset="-122"/>
                <a:cs typeface="+mn-cs"/>
                <a:sym typeface="思源宋体 CN" pitchFamily="18" charset="-122"/>
              </a:endParaRPr>
            </a:p>
          </p:txBody>
        </p:sp>
        <p:sp>
          <p:nvSpPr>
            <p:cNvPr id="7176" name="文本框 4"/>
            <p:cNvSpPr txBox="1"/>
            <p:nvPr/>
          </p:nvSpPr>
          <p:spPr>
            <a:xfrm>
              <a:off x="4996875" y="3675432"/>
              <a:ext cx="2198252" cy="2703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宋体 CN" pitchFamily="18" charset="-122"/>
                </a:rPr>
                <a:t>主讲人：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宋体 CN" pitchFamily="18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-336375" y="1772816"/>
            <a:ext cx="1286475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BI</a:t>
            </a:r>
            <a:r>
              <a:rPr kumimoji="0" lang="en-US" altLang="zh-CN" sz="7200" b="1" kern="1200" cap="none" spc="0" normalizeH="0" baseline="0" noProof="0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M</a:t>
            </a:r>
            <a:r>
              <a:rPr kumimoji="0" lang="zh-CN" altLang="en-US" sz="7200" b="1" kern="1200" cap="none" spc="0" normalizeH="0" baseline="0" noProof="0" dirty="0">
                <a:gradFill>
                  <a:gsLst>
                    <a:gs pos="0">
                      <a:srgbClr val="FEEFB7"/>
                    </a:gs>
                    <a:gs pos="100000">
                      <a:srgbClr val="DCAC3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思源宋体 CN" pitchFamily="18" charset="-122"/>
              </a:rPr>
              <a:t>技术应用基础</a:t>
            </a:r>
            <a:endParaRPr kumimoji="0" lang="zh-CN" altLang="en-US" sz="7200" b="1" kern="1200" cap="none" spc="0" normalizeH="0" baseline="0" noProof="0" dirty="0">
              <a:gradFill>
                <a:gsLst>
                  <a:gs pos="0">
                    <a:srgbClr val="FEEFB7"/>
                  </a:gs>
                  <a:gs pos="100000">
                    <a:srgbClr val="DCAC3F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宋体 CN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859" y="3248689"/>
            <a:ext cx="10008282" cy="706755"/>
          </a:xfrm>
          <a:prstGeom prst="rect">
            <a:avLst/>
          </a:prstGeom>
          <a:gradFill flip="none" rotWithShape="1">
            <a:gsLst>
              <a:gs pos="0">
                <a:srgbClr val="2A69DD">
                  <a:alpha val="0"/>
                </a:srgbClr>
              </a:gs>
              <a:gs pos="100000">
                <a:srgbClr val="95B4EE">
                  <a:alpha val="0"/>
                </a:srgbClr>
              </a:gs>
              <a:gs pos="57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gradFill>
                  <a:gsLst>
                    <a:gs pos="88000">
                      <a:srgbClr val="003B68"/>
                    </a:gs>
                    <a:gs pos="27000">
                      <a:srgbClr val="00B0F0"/>
                    </a:gs>
                  </a:gsLst>
                  <a:lin ang="5400000" scaled="1"/>
                </a:gradFill>
                <a:effectLst>
                  <a:outerShdw blurRad="38100" dist="25400" dir="5400000" algn="t" rotWithShape="0">
                    <a:prstClr val="black">
                      <a:alpha val="50000"/>
                    </a:prstClr>
                  </a:outerShdw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模块</a:t>
            </a:r>
            <a:r>
              <a:rPr kumimoji="0" lang="en-US" altLang="zh-CN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  </a:t>
            </a:r>
            <a:r>
              <a:rPr kumimoji="0" lang="zh-CN" altLang="en-US" sz="40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标高和轴网</a:t>
            </a:r>
            <a:endParaRPr kumimoji="0" lang="zh-CN" altLang="en-US" sz="40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2.1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标高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在该对话框中，可以设置标高显示的颜色、线型图案、线宽，还能够设置端点符号是否显示。绘图时可以勾选上“端点1处的默认符号”以显示左侧标头。勾选后的效果如图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2-18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5" name="图片 135" descr="2022-07-24 21 37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4743" y="3659188"/>
            <a:ext cx="4319905" cy="17202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12740" y="537972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2-18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2.1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标高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任意选择一条标高线左键单击，会显示临时标注尺寸，控制符号和复选框等符号，如图2-19所示。用户可以编辑其尺寸值、拖拽控制符号，还可以整体或单独调整标高标头位置、隐藏标头、给标头添加变头等。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6" name="图片 136" descr="2022-07-24 21 39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953" y="3791903"/>
            <a:ext cx="5039995" cy="25114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54320" y="630364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2-19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标高</a:t>
            </a:r>
            <a:endParaRPr 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轴网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2 -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标高和轴网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76276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2.2.1  轴网创建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绘制轴线是最基本的创建轴网的方法，而轴网是在楼层平面视图中创建的。打开创建标高的项目文件，在项目浏览器中双击“视图”→“楼层平面”→“F1”，进入F1平面视图，如图2-24所示。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1" name="图片 141" descr="2022-08-03 11 41 47"/>
          <p:cNvPicPr>
            <a:picLocks noChangeAspect="1"/>
          </p:cNvPicPr>
          <p:nvPr/>
        </p:nvPicPr>
        <p:blipFill>
          <a:blip r:embed="rId1"/>
          <a:srcRect b="3847"/>
          <a:stretch>
            <a:fillRect/>
          </a:stretch>
        </p:blipFill>
        <p:spPr>
          <a:xfrm>
            <a:off x="9370378" y="1563370"/>
            <a:ext cx="1800225" cy="43611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43135" y="605917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2-24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切换至“建筑”主选项卡，在“基准”子选项卡中单击“轴网”按钮，进入“修改|放置 轴网”选项卡，如图2-25所示。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5110" y="459867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2-25</a:t>
            </a:r>
            <a:endParaRPr lang="zh-CN" altLang="en-US"/>
          </a:p>
        </p:txBody>
      </p:sp>
      <p:pic>
        <p:nvPicPr>
          <p:cNvPr id="334" name="图片 334" descr="图片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2924810"/>
            <a:ext cx="8722995" cy="15595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4023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制”面板中的“直线”按钮（默认状态即按直线绘制）。在绘图区域左下角的适当位置单击确定轴线的第一个点，并按住Shift键垂直向上移动光标，在适当位置处再次单击完成轴线的第二个点，完成创建后，连续按两次Esc键退出轴网的创建。完成效果如图2-26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" name="图片 143" descr="2022-07-29 10 56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768" y="3629660"/>
            <a:ext cx="3714115" cy="31064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10805" y="515302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2-26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线②的创建方法与标高的创建方法相似，只要将光标指向第一条轴线的下端点向右移动，光标与现有轴线之间就会显示一个临时尺寸标注，输入轴线间距回车即可确认轴线②的第一点，如图2-29所示。配合鼠标滚轮向上移动视图，确定上方的轴线端点后再次单击，完成轴线②的创建，如图2-30所示。完成创建后，连续按两次“Esc”键退出轴网的创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5895" y="4094480"/>
            <a:ext cx="3059430" cy="2577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160" y="4425633"/>
            <a:ext cx="1871980" cy="165290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942715" y="630364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2-29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717405" y="558228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2-30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66655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线与标高相似，都可以通过复制或者阵列的方法进行创建。要通过复制的方法创建轴线，首先选择将要复制的轴线，然后切换至“修改｜轴网”选项卡，如图2-31所示。单击“修改”面板中的“复制”按钮，并选中选项栏中的“约束”和“多个”复选框，单击所选轴线的任意位置作为复制的基点，如图2-32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9" name="图片 149" descr="2022-07-29 12 04 53"/>
          <p:cNvPicPr>
            <a:picLocks noChangeAspect="1"/>
          </p:cNvPicPr>
          <p:nvPr/>
        </p:nvPicPr>
        <p:blipFill>
          <a:blip r:embed="rId1"/>
          <a:srcRect l="28864" t="21701" r="23897" b="16281"/>
          <a:stretch>
            <a:fillRect/>
          </a:stretch>
        </p:blipFill>
        <p:spPr>
          <a:xfrm>
            <a:off x="7595553" y="1534795"/>
            <a:ext cx="4319905" cy="3544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11975" y="602043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2-31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3875" y="507936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2-32</a:t>
            </a:r>
            <a:endParaRPr lang="zh-CN" altLang="en-US"/>
          </a:p>
        </p:txBody>
      </p:sp>
      <p:pic>
        <p:nvPicPr>
          <p:cNvPr id="335" name="图片 335" descr="图片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42758" y="5589270"/>
            <a:ext cx="5039995" cy="10287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右移动光标，当临时尺寸标注显示为3500时单击或直接输入3500，即可复制生成轴线③。继续向右移动光标，当临时尺寸标注显示为2600时单击或输入2600，即可复制生成轴线④，如图2-33所示。轴线创建按顺序创建，这样系统可以自动命名。绘制轴线时建议先绘制主轴线，再绘制分轴线或附加轴线，这样可大量减少对轴线圈号的重命名或冗余操作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3675" y="4184015"/>
            <a:ext cx="3061970" cy="259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176135" y="6021070"/>
            <a:ext cx="16490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2-33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其他轴线创建或生成方法同上。按照上述创建轴线的方法，在绘图区域的适当位置上绘制水平轴线，然后双击轴线圈号名称，修改轴线名称为，如图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2-34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295" y="2919095"/>
            <a:ext cx="4127500" cy="34620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271135" y="6381115"/>
            <a:ext cx="16490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2-3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标高和轴网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文本框 19"/>
          <p:cNvSpPr txBox="1"/>
          <p:nvPr/>
        </p:nvSpPr>
        <p:spPr>
          <a:xfrm>
            <a:off x="5048250" y="990600"/>
            <a:ext cx="2095500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1D6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4" name="文本框 19"/>
          <p:cNvSpPr txBox="1"/>
          <p:nvPr/>
        </p:nvSpPr>
        <p:spPr>
          <a:xfrm>
            <a:off x="1524000" y="2310130"/>
            <a:ext cx="897826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（1）了解标高与轴网在建筑图中的作用。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（2）掌握创建标高和编辑标高的方法。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（3）掌握创建轴网和编辑轴网的方法。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（4）能够根据给定的标高和轴网进行标高轴网创建。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（5）具备严谨细致的科学精神和一丝不苟的工作作风。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2.2.2  轴网编辑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上图2-34所示，在Revit2020中，在绘图区域内轴线默认是不显示中段的，也只显示一端的轴线圈号。在建筑设计中，也可以改变显示效果。与标高一样，即可以在轴网的类型属性对话框中统一设置轴网的显示效果，也可以手动设置单个轴线的显示方式。由于轴网是楼层平面视图中的图元，所以只能在各们楼层平面视图中查看轴网的显示效果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2.手动编辑轴网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（1）轴号偏移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绘制完轴网后，需要在平面视图和立面视图中手动调整轴线标头的位置，解决轴线标头重叠或干扰的问题。如下图所示，轴线①与②发生重叠干扰。如图2-37所示。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4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7073" y="4183698"/>
            <a:ext cx="5271135" cy="10585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41010" y="535813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2-37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44856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1.批量编辑轴网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某一条轴线后，单击属性面板中的类型属性按钮，打开轴网的类型属性对话框，如图2-35所示。单击轴线中段“无”修改为“连续”，勾选上“平面视图轴号端点1（默认）”。单击确定，轴线编辑后的效果如下图2-36所示。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5915" y="1484630"/>
            <a:ext cx="3494405" cy="403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84105" y="486918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2-3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53" name="图片 153" descr="2022-07-29 12 47 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14460" y="2223770"/>
            <a:ext cx="3030855" cy="256032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743700" y="566102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2-3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选择轴线②，单击靠近标头位置的“添加弯头”标志，如图2-38所示，出现弯头，拖动蓝色圆点即可调整偏移的位置，调整完成如下图2-39所示。同样的，其他位置如有干扰也照此操作进行调整。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5" name="图片 155" descr="2022-07-29 20 42 22(1)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612515" y="3745548"/>
            <a:ext cx="1440180" cy="1668145"/>
          </a:xfrm>
          <a:prstGeom prst="rect">
            <a:avLst/>
          </a:prstGeom>
        </p:spPr>
      </p:pic>
      <p:pic>
        <p:nvPicPr>
          <p:cNvPr id="156" name="图片 9"/>
          <p:cNvPicPr>
            <a:picLocks noChangeAspect="1"/>
          </p:cNvPicPr>
          <p:nvPr/>
        </p:nvPicPr>
        <p:blipFill>
          <a:blip r:embed="rId2"/>
          <a:srcRect l="7500" t="13418" r="9394" b="15255"/>
          <a:stretch>
            <a:fillRect/>
          </a:stretch>
        </p:blipFill>
        <p:spPr>
          <a:xfrm>
            <a:off x="5930900" y="3745865"/>
            <a:ext cx="1737995" cy="16681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007485" y="551688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2-38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457950" y="551370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2-39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3.标头位置调整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某根轴线，在“标头位置调整”符号（空心圆点）上按住鼠标左键沿轴线方向上拖曳可整体调整所有标头的位置,如图2-40所示；如果先单击打开“标头对齐锁”合，再沿轴线方向上拖曳即可单独移动一根标头的位置。如图2-41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7" name="图片 157" descr="2022-07-29 20 28 20"/>
          <p:cNvPicPr>
            <a:picLocks noChangeAspect="1"/>
          </p:cNvPicPr>
          <p:nvPr/>
        </p:nvPicPr>
        <p:blipFill>
          <a:blip r:embed="rId1"/>
          <a:srcRect l="29009" t="28221" r="50253" b="24961"/>
          <a:stretch>
            <a:fillRect/>
          </a:stretch>
        </p:blipFill>
        <p:spPr>
          <a:xfrm>
            <a:off x="3924618" y="3938588"/>
            <a:ext cx="1800225" cy="2541905"/>
          </a:xfrm>
          <a:prstGeom prst="rect">
            <a:avLst/>
          </a:prstGeom>
        </p:spPr>
      </p:pic>
      <p:pic>
        <p:nvPicPr>
          <p:cNvPr id="158" name="图片 158" descr="2022-07-29 20 33 35"/>
          <p:cNvPicPr>
            <a:picLocks noChangeAspect="1"/>
          </p:cNvPicPr>
          <p:nvPr/>
        </p:nvPicPr>
        <p:blipFill>
          <a:blip r:embed="rId2"/>
          <a:srcRect l="34893" t="53652" r="47769" b="18576"/>
          <a:stretch>
            <a:fillRect/>
          </a:stretch>
        </p:blipFill>
        <p:spPr>
          <a:xfrm>
            <a:off x="6995795" y="4438968"/>
            <a:ext cx="1539240" cy="1541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05150" y="529018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2-40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597265" y="508508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2-41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2-42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4.轴网3D与2D状态切换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网可分为2D和3D两种状态，单击2D或3D可直接切换状态。在3D状态下，轴网的端点显示为空心圆，如图2-42所示；在2D状态下，轴网的端点显示为实心点，如图2-43所示。2D与3D的区别在于：在2D状态下所做的修改仅影响本视图；在3D状态下所做的修改将影响所有平行视图。在3D状态下，若修改轴线的长度，则其他视图的轴线长度将对应修改，但是其他的修改均需通过“影响基准范围”对话框来实现。在2D状态下，通过“影响基准范围”对话框能将所有的修改都传递给与当前视图平行的视图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9" name="图片 159" descr="2022-07-29 20 01 34"/>
          <p:cNvPicPr>
            <a:picLocks noChangeAspect="1"/>
          </p:cNvPicPr>
          <p:nvPr/>
        </p:nvPicPr>
        <p:blipFill>
          <a:blip r:embed="rId1"/>
          <a:srcRect l="3717"/>
          <a:stretch>
            <a:fillRect/>
          </a:stretch>
        </p:blipFill>
        <p:spPr>
          <a:xfrm>
            <a:off x="6149658" y="568008"/>
            <a:ext cx="1080135" cy="1208405"/>
          </a:xfrm>
          <a:prstGeom prst="rect">
            <a:avLst/>
          </a:prstGeom>
        </p:spPr>
      </p:pic>
      <p:pic>
        <p:nvPicPr>
          <p:cNvPr id="160" name="图片 160" descr="2022-07-29 20 02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0193" y="568008"/>
            <a:ext cx="1080135" cy="120586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303520" y="101600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</a:t>
            </a:r>
            <a:r>
              <a: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42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120505" y="105283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</a:t>
            </a:r>
            <a:r>
              <a: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43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5.尺寸驱动调整轴线位置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单击选择某一根轴网线，会出现蓝色的临时尺寸标注，单击尺寸即可修改其值，调整轴线位置，如图2-44所示。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1" name="图片 161" descr="2022-07-29 20 45 47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7018" y="3688398"/>
            <a:ext cx="2453005" cy="24110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19015" y="609981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2-44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在项目浏览器中双击“立面（建筑立面）”—“南”立面进入南立面视图，使用前述编辑标高和轴网的方法，调整标头位置，添加弯头。采用同样的方法调整东立面视图或西立面视图的标高和轴网。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先绘制轴网再添加标高，或者是项目绘制过程中新添加了某个标高，则有可能导致轴网在新添加的平面视图中不可见。原因是，在立面上轴网在3D显示模式下需和标高视图相交，即轴网的基准面与视图平面要相交，在些标高的平面视图中才可见。如图2-45所示，轴线⑤与F3标高未相交，所以轴线⑤在F3层标高的平面视图中是不可见的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62" name="图片 162" descr="2022-07-29 20 55 20"/>
          <p:cNvPicPr>
            <a:picLocks noChangeAspect="1"/>
          </p:cNvPicPr>
          <p:nvPr/>
        </p:nvPicPr>
        <p:blipFill>
          <a:blip r:embed="rId1"/>
          <a:srcRect l="1461" t="4323" r="1859" b="1407"/>
          <a:stretch>
            <a:fillRect/>
          </a:stretch>
        </p:blipFill>
        <p:spPr>
          <a:xfrm>
            <a:off x="2799080" y="1784350"/>
            <a:ext cx="5564505" cy="44170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67910" y="630301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2-45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单击选择任一根轴线，其显示与标高相同，编辑方式也相同，本节不再赘述。轴线绘制完成后四边可适当调整，端头保持合适的长度。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建议将轴网绘制在平面视图F1视图的四个立面符号中间，如果位置有限，可以框选立面符号，左键按住对其进行拖拽挪动位置，以保证绘图区域有足够的空间。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平面视图轴网调整好后，回到东西和南北四个立面调整轴网与标高的位置，使标高与轴网都相交。如图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2-46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所示。必要进，可批量调整标高或轴网的长度。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6388" y="1628775"/>
            <a:ext cx="11664950" cy="4413250"/>
          </a:xfrm>
          <a:prstGeom prst="rect">
            <a:avLst/>
          </a:prstGeom>
          <a:gradFill flip="none" rotWithShape="1">
            <a:gsLst>
              <a:gs pos="0">
                <a:srgbClr val="00FFFF">
                  <a:alpha val="29000"/>
                </a:srgbClr>
              </a:gs>
              <a:gs pos="100000">
                <a:srgbClr val="00FFFF">
                  <a:alpha val="0"/>
                </a:srgbClr>
              </a:gs>
            </a:gsLst>
            <a:lin ang="108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2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" pitchFamily="18" charset="-122"/>
              <a:ea typeface="思源宋体 CN" pitchFamily="18" charset="-122"/>
              <a:cs typeface="+mn-ea"/>
              <a:sym typeface="思源宋体 CN" pitchFamily="18" charset="-122"/>
            </a:endParaRPr>
          </a:p>
        </p:txBody>
      </p:sp>
      <p:sp>
        <p:nvSpPr>
          <p:cNvPr id="8196" name="文本框 19"/>
          <p:cNvSpPr txBox="1"/>
          <p:nvPr/>
        </p:nvSpPr>
        <p:spPr>
          <a:xfrm>
            <a:off x="6383338" y="1795463"/>
            <a:ext cx="51196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标高</a:t>
            </a:r>
            <a:endParaRPr lang="zh-CN" sz="3200" b="1" dirty="0">
              <a:solidFill>
                <a:srgbClr val="F1D6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轴网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47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模块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2 -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标高和轴网</a:t>
            </a:r>
            <a:endParaRPr 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1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0713" r="5822" b="-124"/>
          <a:stretch>
            <a:fillRect/>
          </a:stretch>
        </p:blipFill>
        <p:spPr>
          <a:xfrm>
            <a:off x="930275" y="2060575"/>
            <a:ext cx="4707255" cy="336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3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2.2  </a:t>
            </a:r>
            <a:r>
              <a:rPr lang="zh-CN" altLang="en-US" sz="3600" b="1" dirty="0">
                <a:solidFill>
                  <a:srgbClr val="BCFFFF"/>
                </a:solidFill>
                <a:ea typeface="微软雅黑" panose="020B0503020204020204" pitchFamily="34" charset="-122"/>
                <a:sym typeface="+mn-ea"/>
              </a:rPr>
              <a:t>轴网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63" name="图片 163" descr="2022-07-29 21 28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2145" y="1486535"/>
            <a:ext cx="5274310" cy="25323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8975" y="4426585"/>
            <a:ext cx="108140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标高和轴网创建完成后，回到任意一个平面视图中并框选所有轴线，在修改面板中单击“锁定”按钮，锁定会制好的轴网。锁定的目的是保证整个轴网间的距离在后续操作中不发生改变。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303520" y="405828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2-4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4067810" y="2863850"/>
            <a:ext cx="3940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 </a:t>
            </a:r>
            <a:r>
              <a:rPr 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本 节 完 </a:t>
            </a: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</a:t>
            </a:r>
            <a:endParaRPr lang="en-US" altLang="zh-CN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2.1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标高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2.1.1  标高创建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在Revit 2020中，标高命令只有在立面视图或剖面视图中创建，因此，在正式开始项目三维设计前，首先进入立面视图。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1.标高的创建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标高的创建一般有三种方法，即绘制标高、复制标高、阵列标高。用户可以根据需要选择合适的标高的创建方法。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2.1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标高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30275" y="1322705"/>
            <a:ext cx="107753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（1）绘制标高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标高是创建标高的基本方法之一，对于层高差异较大的建筑或构件，使用该方法可以直接创建标高。打开一个项目，选择建筑样板，来到绘图界面，将项目浏览器拖拽到右侧放置，进入任意立面视图（如南立面），点击项目浏览器“立面”前的加号展开列表，双击“南”选项，即可进入南立面视图。如图2-1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8" name="图片 118" descr="2022-07-24 19 45 24"/>
          <p:cNvPicPr>
            <a:picLocks noChangeAspect="1"/>
          </p:cNvPicPr>
          <p:nvPr/>
        </p:nvPicPr>
        <p:blipFill>
          <a:blip r:embed="rId1"/>
          <a:srcRect l="6367" b="2920"/>
          <a:stretch>
            <a:fillRect/>
          </a:stretch>
        </p:blipFill>
        <p:spPr>
          <a:xfrm>
            <a:off x="4045903" y="4232593"/>
            <a:ext cx="4319905" cy="24657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1715" y="6165215"/>
            <a:ext cx="5499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2-1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2.1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标高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（2）复制标高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标高的创建除了可以采用绘制的方法外，还可以采用复制的方法。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2.1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标高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（3）阵列标高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可以复制标高外，还可以通过阵列来创建标高。具体操作如下：选择要阵列的标高，在“修改｜标高”选项卡中单击“修改”面板中的“阵列”按钮，在打开的选项栏中单击“线性”按钮，设置“项目数”为4，单击标高的任意位置确定基点，如图2-11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83530" y="575754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2-11</a:t>
            </a:r>
            <a:endParaRPr lang="zh-CN" altLang="en-US"/>
          </a:p>
        </p:txBody>
      </p:sp>
      <p:pic>
        <p:nvPicPr>
          <p:cNvPr id="46" name="图片 46" descr="图片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1450" y="4385310"/>
            <a:ext cx="6671310" cy="140208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2.1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标高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2.1.2  标高编辑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通过“类型属性”对话框可以统一设置标高图形中的各种显示效果，也可以通过手动方式重命名标高名称，以及独立设置标高名称的显示与否和显示的位置。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在Revit 2020中通过“建筑样板”选项创建的项目，在南立面视图中显示的标高名称为“标高1”，标高线为虚线，颜色为灰黑色，并且只有一端显示标高名称，如图2-16所示。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1775" y="4356735"/>
            <a:ext cx="3239770" cy="15697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227955" y="5926455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2-16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 flipH="1">
            <a:off x="930275" y="433388"/>
            <a:ext cx="778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2.1  </a:t>
            </a:r>
            <a:r>
              <a:rPr lang="zh-CN" altLang="en-US" sz="3600" b="1" dirty="0">
                <a:solidFill>
                  <a:srgbClr val="BC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标高</a:t>
            </a:r>
            <a:endParaRPr lang="zh-CN" altLang="en-US" sz="3600" b="1" dirty="0">
              <a:solidFill>
                <a:srgbClr val="BC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795" y="497874"/>
            <a:ext cx="636494" cy="517953"/>
            <a:chOff x="3778623" y="3240738"/>
            <a:chExt cx="941295" cy="782171"/>
          </a:xfrm>
          <a:solidFill>
            <a:srgbClr val="BCFFFF"/>
          </a:solidFill>
        </p:grpSpPr>
        <p:sp>
          <p:nvSpPr>
            <p:cNvPr id="5" name="三角形 7"/>
            <p:cNvSpPr/>
            <p:nvPr/>
          </p:nvSpPr>
          <p:spPr>
            <a:xfrm rot="5400000">
              <a:off x="3988173" y="3291165"/>
              <a:ext cx="782171" cy="681318"/>
            </a:xfrm>
            <a:prstGeom prst="triangle">
              <a:avLst>
                <a:gd name="adj" fmla="val 52264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8623" y="3255308"/>
              <a:ext cx="161365" cy="753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40" name="文本框 19"/>
          <p:cNvSpPr txBox="1"/>
          <p:nvPr/>
        </p:nvSpPr>
        <p:spPr>
          <a:xfrm>
            <a:off x="929958" y="1322705"/>
            <a:ext cx="10958512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选择某个标高后，单击“属性”选项板中的“类型属性”按钮，打开标高的“类型属性”对话框，如图2-17所示。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34" name="图片 134" descr="2022-07-24 21 34 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233" y="2930208"/>
            <a:ext cx="3029585" cy="3485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1905" y="6416040"/>
            <a:ext cx="68389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2-17</a:t>
            </a:r>
            <a:endParaRPr lang="zh-CN" altLang="en-US"/>
          </a:p>
        </p:txBody>
      </p:sp>
    </p:spTree>
  </p:cSld>
  <p:clrMapOvr>
    <a:masterClrMapping/>
  </p:clrMapOvr>
  <p:transition spd="slow" advTm="3000">
    <p:random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PP_MARK_KEY" val="aa8c35d3-3ad6-47a2-adbb-ab96746270ba"/>
  <p:tag name="COMMONDATA" val="eyJoZGlkIjoiMGRjOGY4MWM4NWRmY2IwMDZiMjI3ODQ1ZmJlZjIzOD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摄图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3556</Words>
  <Application>WPS 演示</Application>
  <PresentationFormat/>
  <Paragraphs>205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Arial</vt:lpstr>
      <vt:lpstr>宋体</vt:lpstr>
      <vt:lpstr>Wingdings</vt:lpstr>
      <vt:lpstr>思源宋体 CN</vt:lpstr>
      <vt:lpstr>微软雅黑</vt:lpstr>
      <vt:lpstr>方正正大黑_GBK</vt:lpstr>
      <vt:lpstr>Arial Unicode MS</vt:lpstr>
      <vt:lpstr>Calibri Light</vt:lpstr>
      <vt:lpstr>等线 Light</vt:lpstr>
      <vt:lpstr>Calibri</vt:lpstr>
      <vt:lpstr>等线</vt:lpstr>
      <vt:lpstr>思源黑体 CN Normal</vt:lpstr>
      <vt:lpstr>黑体</vt:lpstr>
      <vt:lpstr>默认设计模板</vt:lpstr>
      <vt:lpstr>摄图网​​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cyx</dc:creator>
  <cp:lastModifiedBy>Administrator</cp:lastModifiedBy>
  <cp:revision>49</cp:revision>
  <dcterms:created xsi:type="dcterms:W3CDTF">2022-11-25T07:10:00Z</dcterms:created>
  <dcterms:modified xsi:type="dcterms:W3CDTF">2023-10-15T08:44:47Z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37B7551209124F7BB2078CC4CA933A8F</vt:lpwstr>
  </property>
</Properties>
</file>